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1" r:id="rId6"/>
    <p:sldId id="282" r:id="rId7"/>
    <p:sldId id="283" r:id="rId8"/>
    <p:sldId id="284" r:id="rId9"/>
    <p:sldId id="285"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EDC5BCE-3905-4FED-95C8-94565899371A}" type="datetimeFigureOut">
              <a:rPr lang="en-CA" smtClean="0"/>
              <a:t>04/10/2015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231447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DC5BCE-3905-4FED-95C8-94565899371A}" type="datetimeFigureOut">
              <a:rPr lang="en-CA" smtClean="0"/>
              <a:t>04/10/2015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293479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DC5BCE-3905-4FED-95C8-94565899371A}" type="datetimeFigureOut">
              <a:rPr lang="en-CA" smtClean="0"/>
              <a:t>04/10/2015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43227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DC5BCE-3905-4FED-95C8-94565899371A}" type="datetimeFigureOut">
              <a:rPr lang="en-CA" smtClean="0"/>
              <a:t>04/10/2015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375414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DC5BCE-3905-4FED-95C8-94565899371A}" type="datetimeFigureOut">
              <a:rPr lang="en-CA" smtClean="0"/>
              <a:t>04/10/2015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296028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EDC5BCE-3905-4FED-95C8-94565899371A}" type="datetimeFigureOut">
              <a:rPr lang="en-CA" smtClean="0"/>
              <a:t>04/10/2015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3412707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EDC5BCE-3905-4FED-95C8-94565899371A}" type="datetimeFigureOut">
              <a:rPr lang="en-CA" smtClean="0"/>
              <a:t>04/10/2015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214069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EDC5BCE-3905-4FED-95C8-94565899371A}" type="datetimeFigureOut">
              <a:rPr lang="en-CA" smtClean="0"/>
              <a:t>04/10/2015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85440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C5BCE-3905-4FED-95C8-94565899371A}" type="datetimeFigureOut">
              <a:rPr lang="en-CA" smtClean="0"/>
              <a:t>04/10/2015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308429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C5BCE-3905-4FED-95C8-94565899371A}" type="datetimeFigureOut">
              <a:rPr lang="en-CA" smtClean="0"/>
              <a:t>04/10/2015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42351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C5BCE-3905-4FED-95C8-94565899371A}" type="datetimeFigureOut">
              <a:rPr lang="en-CA" smtClean="0"/>
              <a:t>04/10/2015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5D147A-AF35-4477-AD0F-4CC2AAFE215F}" type="slidenum">
              <a:rPr lang="en-CA" smtClean="0"/>
              <a:t>‹#›</a:t>
            </a:fld>
            <a:endParaRPr lang="en-CA"/>
          </a:p>
        </p:txBody>
      </p:sp>
    </p:spTree>
    <p:extLst>
      <p:ext uri="{BB962C8B-B14F-4D97-AF65-F5344CB8AC3E}">
        <p14:creationId xmlns:p14="http://schemas.microsoft.com/office/powerpoint/2010/main" val="347687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C5BCE-3905-4FED-95C8-94565899371A}" type="datetimeFigureOut">
              <a:rPr lang="en-CA" smtClean="0"/>
              <a:t>04/10/2015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147A-AF35-4477-AD0F-4CC2AAFE215F}" type="slidenum">
              <a:rPr lang="en-CA" smtClean="0"/>
              <a:t>‹#›</a:t>
            </a:fld>
            <a:endParaRPr lang="en-CA"/>
          </a:p>
        </p:txBody>
      </p:sp>
    </p:spTree>
    <p:extLst>
      <p:ext uri="{BB962C8B-B14F-4D97-AF65-F5344CB8AC3E}">
        <p14:creationId xmlns:p14="http://schemas.microsoft.com/office/powerpoint/2010/main" val="237942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52736"/>
            <a:ext cx="9144000" cy="2547714"/>
          </a:xfrm>
        </p:spPr>
        <p:txBody>
          <a:bodyPr>
            <a:normAutofit/>
          </a:bodyPr>
          <a:lstStyle/>
          <a:p>
            <a:r>
              <a:rPr lang="en-CA" sz="6600" b="1" u="sng" dirty="0" smtClean="0">
                <a:solidFill>
                  <a:srgbClr val="002060"/>
                </a:solidFill>
                <a:effectLst>
                  <a:outerShdw blurRad="38100" dist="38100" dir="2700000" algn="tl">
                    <a:srgbClr val="000000">
                      <a:alpha val="43137"/>
                    </a:srgbClr>
                  </a:outerShdw>
                </a:effectLst>
                <a:latin typeface="Arial Narrow" panose="020B0606020202030204" pitchFamily="34" charset="0"/>
              </a:rPr>
              <a:t>Major Writing Assignment</a:t>
            </a:r>
            <a:r>
              <a:rPr lang="en-CA" sz="6600" b="1" dirty="0" smtClean="0">
                <a:solidFill>
                  <a:srgbClr val="FF0000"/>
                </a:solidFill>
                <a:effectLst>
                  <a:outerShdw blurRad="38100" dist="38100" dir="2700000" algn="tl">
                    <a:srgbClr val="000000">
                      <a:alpha val="43137"/>
                    </a:srgbClr>
                  </a:outerShdw>
                </a:effectLst>
                <a:latin typeface="AR BERKLEY" panose="02000000000000000000" pitchFamily="2" charset="0"/>
              </a:rPr>
              <a:t/>
            </a:r>
            <a:br>
              <a:rPr lang="en-CA" sz="6600" b="1" dirty="0" smtClean="0">
                <a:solidFill>
                  <a:srgbClr val="FF0000"/>
                </a:solidFill>
                <a:effectLst>
                  <a:outerShdw blurRad="38100" dist="38100" dir="2700000" algn="tl">
                    <a:srgbClr val="000000">
                      <a:alpha val="43137"/>
                    </a:srgbClr>
                  </a:outerShdw>
                </a:effectLst>
                <a:latin typeface="AR BERKLEY" panose="02000000000000000000" pitchFamily="2" charset="0"/>
              </a:rPr>
            </a:br>
            <a:r>
              <a:rPr lang="en-CA" sz="6600" b="1" dirty="0" smtClean="0">
                <a:solidFill>
                  <a:srgbClr val="FF0000"/>
                </a:solidFill>
                <a:effectLst>
                  <a:outerShdw blurRad="38100" dist="38100" dir="2700000" algn="tl">
                    <a:srgbClr val="000000">
                      <a:alpha val="43137"/>
                    </a:srgbClr>
                  </a:outerShdw>
                </a:effectLst>
                <a:latin typeface="AR BERKLEY" panose="02000000000000000000" pitchFamily="2" charset="0"/>
              </a:rPr>
              <a:t>The Descriptive Report</a:t>
            </a:r>
            <a:endParaRPr lang="en-CA" sz="6600" b="1" dirty="0">
              <a:solidFill>
                <a:srgbClr val="FF0000"/>
              </a:solidFill>
              <a:effectLst>
                <a:outerShdw blurRad="38100" dist="38100" dir="2700000" algn="tl">
                  <a:srgbClr val="000000">
                    <a:alpha val="43137"/>
                  </a:srgbClr>
                </a:outerShdw>
              </a:effectLst>
              <a:latin typeface="AR BERKLEY" panose="02000000000000000000" pitchFamily="2" charset="0"/>
            </a:endParaRPr>
          </a:p>
        </p:txBody>
      </p:sp>
      <p:sp>
        <p:nvSpPr>
          <p:cNvPr id="3" name="Subtitle 2"/>
          <p:cNvSpPr>
            <a:spLocks noGrp="1"/>
          </p:cNvSpPr>
          <p:nvPr>
            <p:ph type="subTitle" idx="1"/>
          </p:nvPr>
        </p:nvSpPr>
        <p:spPr/>
        <p:txBody>
          <a:bodyPr/>
          <a:lstStyle/>
          <a:p>
            <a:r>
              <a:rPr lang="en-CA"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Value: 20% of this term</a:t>
            </a:r>
            <a:endParaRPr lang="en-CA"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940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l</a:t>
            </a:r>
            <a:r>
              <a:rPr lang="en-CA" dirty="0" smtClean="0">
                <a:solidFill>
                  <a:srgbClr val="FFFF00"/>
                </a:solidFill>
              </a:rPr>
              <a:t>iterary devices</a:t>
            </a:r>
            <a:endParaRPr lang="en-CA" dirty="0">
              <a:solidFill>
                <a:srgbClr val="FFFF00"/>
              </a:solidFill>
            </a:endParaRPr>
          </a:p>
        </p:txBody>
      </p:sp>
      <p:sp>
        <p:nvSpPr>
          <p:cNvPr id="3" name="Content Placeholder 2"/>
          <p:cNvSpPr>
            <a:spLocks noGrp="1"/>
          </p:cNvSpPr>
          <p:nvPr>
            <p:ph idx="1"/>
          </p:nvPr>
        </p:nvSpPr>
        <p:spPr/>
        <p:txBody>
          <a:bodyPr>
            <a:normAutofit fontScale="92500"/>
          </a:bodyPr>
          <a:lstStyle/>
          <a:p>
            <a:pPr marL="0" indent="0">
              <a:buNone/>
            </a:pPr>
            <a:r>
              <a:rPr lang="en-CA" dirty="0" smtClean="0"/>
              <a:t>Topic: </a:t>
            </a:r>
            <a:r>
              <a:rPr lang="en-CA" dirty="0" smtClean="0"/>
              <a:t>Miniature Silver Horse</a:t>
            </a:r>
          </a:p>
          <a:p>
            <a:pPr marL="0" indent="0">
              <a:buNone/>
            </a:pPr>
            <a:r>
              <a:rPr lang="en-CA" dirty="0" smtClean="0"/>
              <a:t>	My simple, silvery skin shines like moonlight dancing in the air. It is a miracle this is still so, for </a:t>
            </a:r>
            <a:r>
              <a:rPr lang="en-CA" dirty="0"/>
              <a:t>I</a:t>
            </a:r>
            <a:r>
              <a:rPr lang="en-CA" dirty="0" smtClean="0"/>
              <a:t> frantically fall to the floor a million times a day; I am a simple stone – beaten but not broken. I am a silent statue – too tiny to matter. I am a forgotten friend – set aside for grade eight students to observe, critique, and describe.</a:t>
            </a:r>
            <a:endParaRPr lang="en-CA" dirty="0" smtClean="0"/>
          </a:p>
          <a:p>
            <a:pPr marL="0" indent="0">
              <a:buNone/>
            </a:pPr>
            <a:r>
              <a:rPr lang="en-CA" dirty="0"/>
              <a:t>	</a:t>
            </a:r>
          </a:p>
        </p:txBody>
      </p:sp>
    </p:spTree>
    <p:extLst>
      <p:ext uri="{BB962C8B-B14F-4D97-AF65-F5344CB8AC3E}">
        <p14:creationId xmlns:p14="http://schemas.microsoft.com/office/powerpoint/2010/main" val="151684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a</a:t>
            </a:r>
            <a:r>
              <a:rPr lang="en-CA" dirty="0" smtClean="0">
                <a:solidFill>
                  <a:srgbClr val="FFFF00"/>
                </a:solidFill>
              </a:rPr>
              <a:t> unique perspective</a:t>
            </a:r>
            <a:endParaRPr lang="en-CA"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r>
              <a:rPr lang="en-CA" dirty="0" smtClean="0"/>
              <a:t>Topic: </a:t>
            </a:r>
            <a:r>
              <a:rPr lang="en-CA" dirty="0" smtClean="0"/>
              <a:t>Basketball Medal</a:t>
            </a:r>
          </a:p>
          <a:p>
            <a:pPr marL="0" indent="0">
              <a:buNone/>
            </a:pPr>
            <a:r>
              <a:rPr lang="en-CA" dirty="0"/>
              <a:t>	</a:t>
            </a:r>
            <a:r>
              <a:rPr lang="en-CA" dirty="0" smtClean="0"/>
              <a:t>My eyes sparkle as I glance at the basketball medal sitting before me. The orange ball going through the metal circle as the white net hangs down waiting for the basketball to fall before it. The wonderful colours of beige and white supporting the background. The half black, half white lanyard hangs off the top of the bronze medal so you can flaunt your victory by wearing it around your neck. I take a deep breath and instantly the scent of victory and copper flows through my nostrils, the only two scents of knowing you’re a true champion.</a:t>
            </a:r>
            <a:endParaRPr lang="en-CA" dirty="0"/>
          </a:p>
        </p:txBody>
      </p:sp>
    </p:spTree>
    <p:extLst>
      <p:ext uri="{BB962C8B-B14F-4D97-AF65-F5344CB8AC3E}">
        <p14:creationId xmlns:p14="http://schemas.microsoft.com/office/powerpoint/2010/main" val="273555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t</a:t>
            </a:r>
            <a:r>
              <a:rPr lang="en-CA" dirty="0" smtClean="0">
                <a:solidFill>
                  <a:srgbClr val="FFFF00"/>
                </a:solidFill>
              </a:rPr>
              <a:t>houghts and feelings</a:t>
            </a:r>
            <a:endParaRPr lang="en-CA"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0" indent="0">
              <a:buNone/>
            </a:pPr>
            <a:r>
              <a:rPr lang="en-CA" dirty="0" smtClean="0"/>
              <a:t>Topic: </a:t>
            </a:r>
            <a:r>
              <a:rPr lang="en-CA" dirty="0" smtClean="0"/>
              <a:t>Sea Shell</a:t>
            </a:r>
          </a:p>
          <a:p>
            <a:pPr marL="0" indent="0">
              <a:buNone/>
            </a:pPr>
            <a:r>
              <a:rPr lang="en-CA" dirty="0"/>
              <a:t>	</a:t>
            </a:r>
            <a:r>
              <a:rPr lang="en-CA" dirty="0" smtClean="0"/>
              <a:t>My first reaction to this object is a big sigh. What the heck? How can I describe something so plain. “Hold your ear up to it and you can hear the ocean,” my friend tells me. Like a fool, I do as he instructs but hear nothing. Great, my sea shell is broken! Thanks a lot, Mr. Crowther.</a:t>
            </a:r>
          </a:p>
          <a:p>
            <a:pPr marL="0" indent="0">
              <a:buNone/>
            </a:pPr>
            <a:r>
              <a:rPr lang="en-CA" dirty="0"/>
              <a:t>	</a:t>
            </a:r>
            <a:r>
              <a:rPr lang="en-CA" dirty="0" smtClean="0"/>
              <a:t>But wait; sound is not the only flaw to this oceanic reject. There is a small crack to one side, much like the hairline fracture on an egg shell after the first strike of a fork. How did this defect occur? And why are some areas whiter than others? Perhaps this is from years of carelessly drifting along the open salt waters of the Atlantic Ocean.</a:t>
            </a:r>
            <a:endParaRPr lang="en-CA" dirty="0"/>
          </a:p>
        </p:txBody>
      </p:sp>
    </p:spTree>
    <p:extLst>
      <p:ext uri="{BB962C8B-B14F-4D97-AF65-F5344CB8AC3E}">
        <p14:creationId xmlns:p14="http://schemas.microsoft.com/office/powerpoint/2010/main" val="48927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p</a:t>
            </a:r>
            <a:r>
              <a:rPr lang="en-CA" dirty="0" smtClean="0">
                <a:solidFill>
                  <a:srgbClr val="FFFF00"/>
                </a:solidFill>
              </a:rPr>
              <a:t>ersonal connections</a:t>
            </a:r>
            <a:endParaRPr lang="en-CA"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CA" dirty="0" smtClean="0"/>
              <a:t>Topic: </a:t>
            </a:r>
            <a:r>
              <a:rPr lang="en-CA" dirty="0" smtClean="0"/>
              <a:t>California Raisin</a:t>
            </a:r>
          </a:p>
          <a:p>
            <a:pPr marL="0" indent="0">
              <a:buNone/>
            </a:pPr>
            <a:r>
              <a:rPr lang="en-CA" dirty="0"/>
              <a:t>	</a:t>
            </a:r>
            <a:r>
              <a:rPr lang="en-CA" dirty="0" smtClean="0"/>
              <a:t>As I stare at the California Raisin, my mind goes back to the music video from long ago. I think of old memories: going apple picking and taking pictures under the grapevine; going to my grandparents and sitting outside on the back deck under the grapevine; and going to the winery to watch my parents bottle wine (under the grapevine).</a:t>
            </a:r>
            <a:endParaRPr lang="en-CA" dirty="0"/>
          </a:p>
        </p:txBody>
      </p:sp>
    </p:spTree>
    <p:extLst>
      <p:ext uri="{BB962C8B-B14F-4D97-AF65-F5344CB8AC3E}">
        <p14:creationId xmlns:p14="http://schemas.microsoft.com/office/powerpoint/2010/main" val="278852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CA" dirty="0">
                <a:solidFill>
                  <a:srgbClr val="FFFF00"/>
                </a:solidFill>
              </a:rPr>
              <a:t>a</a:t>
            </a:r>
            <a:r>
              <a:rPr lang="en-CA" dirty="0" smtClean="0">
                <a:solidFill>
                  <a:srgbClr val="FFFF00"/>
                </a:solidFill>
              </a:rPr>
              <a:t>n introduction </a:t>
            </a:r>
            <a:r>
              <a:rPr lang="en-CA" dirty="0" smtClean="0">
                <a:solidFill>
                  <a:srgbClr val="FFFF00"/>
                </a:solidFill>
              </a:rPr>
              <a:t>with </a:t>
            </a:r>
            <a:r>
              <a:rPr lang="en-CA" dirty="0" smtClean="0">
                <a:solidFill>
                  <a:srgbClr val="FFFF00"/>
                </a:solidFill>
              </a:rPr>
              <a:t>an engaging </a:t>
            </a:r>
            <a:r>
              <a:rPr lang="en-CA" dirty="0" smtClean="0">
                <a:solidFill>
                  <a:srgbClr val="FFFF00"/>
                </a:solidFill>
              </a:rPr>
              <a:t>lead</a:t>
            </a:r>
            <a:endParaRPr lang="en-CA" dirty="0">
              <a:solidFill>
                <a:srgbClr val="FFFF00"/>
              </a:solidFill>
            </a:endParaRPr>
          </a:p>
        </p:txBody>
      </p:sp>
      <p:sp>
        <p:nvSpPr>
          <p:cNvPr id="3" name="Content Placeholder 2"/>
          <p:cNvSpPr>
            <a:spLocks noGrp="1"/>
          </p:cNvSpPr>
          <p:nvPr>
            <p:ph idx="1"/>
          </p:nvPr>
        </p:nvSpPr>
        <p:spPr/>
        <p:txBody>
          <a:bodyPr/>
          <a:lstStyle/>
          <a:p>
            <a:pPr marL="0" indent="0">
              <a:buNone/>
            </a:pPr>
            <a:r>
              <a:rPr lang="en-CA" dirty="0" smtClean="0"/>
              <a:t>Topic: </a:t>
            </a:r>
            <a:r>
              <a:rPr lang="en-CA" dirty="0" smtClean="0"/>
              <a:t>Reading Glasses with Case</a:t>
            </a:r>
          </a:p>
          <a:p>
            <a:pPr marL="0" indent="0">
              <a:buNone/>
            </a:pPr>
            <a:r>
              <a:rPr lang="en-CA" dirty="0"/>
              <a:t>	</a:t>
            </a:r>
            <a:r>
              <a:rPr lang="en-CA" dirty="0" smtClean="0"/>
              <a:t>How can something so small be so powerful? The object in my hand is dark purple like an eggplant but with the finish of a fine pearl. The words “Vogue Optical” are engraved on the top. I run my fingers along the block letters; rough to the touch.</a:t>
            </a:r>
            <a:endParaRPr lang="en-CA" dirty="0"/>
          </a:p>
        </p:txBody>
      </p:sp>
    </p:spTree>
    <p:extLst>
      <p:ext uri="{BB962C8B-B14F-4D97-AF65-F5344CB8AC3E}">
        <p14:creationId xmlns:p14="http://schemas.microsoft.com/office/powerpoint/2010/main" val="131991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e</a:t>
            </a:r>
            <a:r>
              <a:rPr lang="en-CA" dirty="0" smtClean="0">
                <a:solidFill>
                  <a:srgbClr val="FFFF00"/>
                </a:solidFill>
              </a:rPr>
              <a:t>ffective paragraphing</a:t>
            </a:r>
            <a:endParaRPr lang="en-CA" dirty="0">
              <a:solidFill>
                <a:srgbClr val="FFFF00"/>
              </a:solidFill>
            </a:endParaRPr>
          </a:p>
        </p:txBody>
      </p:sp>
      <p:sp>
        <p:nvSpPr>
          <p:cNvPr id="3" name="Content Placeholder 2"/>
          <p:cNvSpPr>
            <a:spLocks noGrp="1"/>
          </p:cNvSpPr>
          <p:nvPr>
            <p:ph idx="1"/>
          </p:nvPr>
        </p:nvSpPr>
        <p:spPr>
          <a:xfrm>
            <a:off x="457200" y="1600200"/>
            <a:ext cx="8229600" cy="5141168"/>
          </a:xfrm>
        </p:spPr>
        <p:txBody>
          <a:bodyPr/>
          <a:lstStyle/>
          <a:p>
            <a:pPr marL="0" indent="0">
              <a:buNone/>
            </a:pPr>
            <a:endParaRPr lang="en-CA" dirty="0"/>
          </a:p>
        </p:txBody>
      </p:sp>
      <p:sp>
        <p:nvSpPr>
          <p:cNvPr id="4" name="Rectangle 3"/>
          <p:cNvSpPr/>
          <p:nvPr/>
        </p:nvSpPr>
        <p:spPr>
          <a:xfrm>
            <a:off x="1403648" y="1628800"/>
            <a:ext cx="7272808" cy="4320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5" name="Rectangle 4"/>
          <p:cNvSpPr/>
          <p:nvPr/>
        </p:nvSpPr>
        <p:spPr>
          <a:xfrm>
            <a:off x="467544" y="2060848"/>
            <a:ext cx="8208912" cy="7368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6" name="Rectangle 5"/>
          <p:cNvSpPr/>
          <p:nvPr/>
        </p:nvSpPr>
        <p:spPr>
          <a:xfrm>
            <a:off x="467544" y="2797696"/>
            <a:ext cx="8208912" cy="4320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8" name="Rectangle 7"/>
          <p:cNvSpPr/>
          <p:nvPr/>
        </p:nvSpPr>
        <p:spPr>
          <a:xfrm>
            <a:off x="1403648" y="3356992"/>
            <a:ext cx="7272808" cy="5040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9" name="Rectangle 8"/>
          <p:cNvSpPr/>
          <p:nvPr/>
        </p:nvSpPr>
        <p:spPr>
          <a:xfrm>
            <a:off x="1403647" y="5013176"/>
            <a:ext cx="7276791"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0" name="Rectangle 9"/>
          <p:cNvSpPr/>
          <p:nvPr/>
        </p:nvSpPr>
        <p:spPr>
          <a:xfrm>
            <a:off x="467544" y="4293096"/>
            <a:ext cx="8208912"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1" name="Rectangle 10"/>
          <p:cNvSpPr/>
          <p:nvPr/>
        </p:nvSpPr>
        <p:spPr>
          <a:xfrm>
            <a:off x="467544" y="3861048"/>
            <a:ext cx="8208912" cy="4320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2" name="Rectangle 11"/>
          <p:cNvSpPr/>
          <p:nvPr/>
        </p:nvSpPr>
        <p:spPr>
          <a:xfrm>
            <a:off x="471526" y="5589240"/>
            <a:ext cx="8208912"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3" name="Rectangle 12"/>
          <p:cNvSpPr/>
          <p:nvPr/>
        </p:nvSpPr>
        <p:spPr>
          <a:xfrm>
            <a:off x="467544" y="6165304"/>
            <a:ext cx="8208912" cy="4320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723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a</a:t>
            </a:r>
            <a:r>
              <a:rPr lang="en-CA" dirty="0" smtClean="0">
                <a:solidFill>
                  <a:srgbClr val="FFFF00"/>
                </a:solidFill>
              </a:rPr>
              <a:t> conclusion </a:t>
            </a:r>
            <a:r>
              <a:rPr lang="en-CA" dirty="0" smtClean="0">
                <a:solidFill>
                  <a:srgbClr val="FFFF00"/>
                </a:solidFill>
              </a:rPr>
              <a:t>with </a:t>
            </a:r>
            <a:r>
              <a:rPr lang="en-CA" dirty="0" smtClean="0">
                <a:solidFill>
                  <a:srgbClr val="FFFF00"/>
                </a:solidFill>
              </a:rPr>
              <a:t>a creative </a:t>
            </a:r>
            <a:r>
              <a:rPr lang="en-CA" dirty="0" smtClean="0">
                <a:solidFill>
                  <a:srgbClr val="FFFF00"/>
                </a:solidFill>
              </a:rPr>
              <a:t>end</a:t>
            </a:r>
            <a:endParaRPr lang="en-CA" dirty="0">
              <a:solidFill>
                <a:srgbClr val="FFFF00"/>
              </a:solidFill>
            </a:endParaRPr>
          </a:p>
        </p:txBody>
      </p:sp>
      <p:sp>
        <p:nvSpPr>
          <p:cNvPr id="3" name="Content Placeholder 2"/>
          <p:cNvSpPr>
            <a:spLocks noGrp="1"/>
          </p:cNvSpPr>
          <p:nvPr>
            <p:ph idx="1"/>
          </p:nvPr>
        </p:nvSpPr>
        <p:spPr/>
        <p:txBody>
          <a:bodyPr/>
          <a:lstStyle/>
          <a:p>
            <a:pPr marL="0" indent="0">
              <a:buNone/>
            </a:pPr>
            <a:r>
              <a:rPr lang="en-CA" dirty="0" smtClean="0"/>
              <a:t>Topic: </a:t>
            </a:r>
            <a:r>
              <a:rPr lang="en-CA" dirty="0" smtClean="0"/>
              <a:t>Reading Glasses with Case</a:t>
            </a:r>
          </a:p>
          <a:p>
            <a:pPr marL="0" indent="0">
              <a:buNone/>
            </a:pPr>
            <a:r>
              <a:rPr lang="en-CA" dirty="0"/>
              <a:t>	</a:t>
            </a:r>
            <a:r>
              <a:rPr lang="en-CA" dirty="0" smtClean="0"/>
              <a:t>These simple glasses enable people to see clearly: to read, to write, to walk, to drive, to see others. This is why they are powerful.</a:t>
            </a:r>
            <a:endParaRPr lang="en-CA" dirty="0"/>
          </a:p>
        </p:txBody>
      </p:sp>
    </p:spTree>
    <p:extLst>
      <p:ext uri="{BB962C8B-B14F-4D97-AF65-F5344CB8AC3E}">
        <p14:creationId xmlns:p14="http://schemas.microsoft.com/office/powerpoint/2010/main" val="382295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s</a:t>
            </a:r>
            <a:r>
              <a:rPr lang="en-CA" dirty="0" smtClean="0">
                <a:solidFill>
                  <a:srgbClr val="FFFF00"/>
                </a:solidFill>
              </a:rPr>
              <a:t>entences of different lengths</a:t>
            </a:r>
            <a:endParaRPr lang="en-CA" dirty="0">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pPr marL="0" indent="0">
              <a:buNone/>
            </a:pPr>
            <a:r>
              <a:rPr lang="en-CA" dirty="0" smtClean="0"/>
              <a:t>Topic: Chess Piece</a:t>
            </a:r>
          </a:p>
          <a:p>
            <a:pPr marL="0" indent="0">
              <a:buNone/>
            </a:pPr>
            <a:r>
              <a:rPr lang="en-CA" dirty="0"/>
              <a:t>	</a:t>
            </a:r>
            <a:r>
              <a:rPr lang="en-CA" b="1" dirty="0" smtClean="0">
                <a:solidFill>
                  <a:srgbClr val="7030A0"/>
                </a:solidFill>
              </a:rPr>
              <a:t>I am the black knight and, at this very moment, am perfectly positioned on the checkered board that is my warzone. </a:t>
            </a:r>
            <a:r>
              <a:rPr lang="en-CA" b="1" dirty="0" smtClean="0">
                <a:solidFill>
                  <a:srgbClr val="FF0000"/>
                </a:solidFill>
              </a:rPr>
              <a:t>A2: what a place to be. </a:t>
            </a:r>
            <a:r>
              <a:rPr lang="en-CA" b="1" dirty="0" smtClean="0">
                <a:solidFill>
                  <a:srgbClr val="00B050"/>
                </a:solidFill>
              </a:rPr>
              <a:t>Protected from the fight but one move away from joining it. </a:t>
            </a:r>
          </a:p>
          <a:p>
            <a:pPr marL="0" indent="0">
              <a:buNone/>
            </a:pPr>
            <a:r>
              <a:rPr lang="en-CA" b="1" dirty="0" smtClean="0">
                <a:solidFill>
                  <a:srgbClr val="7030A0"/>
                </a:solidFill>
              </a:rPr>
              <a:t>Sentence 1: 21 words (long)</a:t>
            </a:r>
          </a:p>
          <a:p>
            <a:pPr marL="0" indent="0">
              <a:buNone/>
            </a:pPr>
            <a:r>
              <a:rPr lang="en-CA" b="1" dirty="0" smtClean="0">
                <a:solidFill>
                  <a:srgbClr val="FF0000"/>
                </a:solidFill>
              </a:rPr>
              <a:t>Sentence 2: 6 words (short)</a:t>
            </a:r>
          </a:p>
          <a:p>
            <a:pPr marL="0" indent="0">
              <a:buNone/>
            </a:pPr>
            <a:r>
              <a:rPr lang="en-CA" b="1" dirty="0" smtClean="0">
                <a:solidFill>
                  <a:srgbClr val="00B050"/>
                </a:solidFill>
              </a:rPr>
              <a:t>Sentence 3: 11 words (medium)</a:t>
            </a:r>
            <a:endParaRPr lang="en-CA" b="1" dirty="0"/>
          </a:p>
        </p:txBody>
      </p:sp>
    </p:spTree>
    <p:extLst>
      <p:ext uri="{BB962C8B-B14F-4D97-AF65-F5344CB8AC3E}">
        <p14:creationId xmlns:p14="http://schemas.microsoft.com/office/powerpoint/2010/main" val="263807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v</a:t>
            </a:r>
            <a:r>
              <a:rPr lang="en-CA" dirty="0" smtClean="0">
                <a:solidFill>
                  <a:srgbClr val="FFFF00"/>
                </a:solidFill>
              </a:rPr>
              <a:t>aried sentence openers</a:t>
            </a:r>
            <a:endParaRPr lang="en-CA" dirty="0">
              <a:solidFill>
                <a:srgbClr val="FFFF00"/>
              </a:solidFill>
            </a:endParaRPr>
          </a:p>
        </p:txBody>
      </p:sp>
      <p:sp>
        <p:nvSpPr>
          <p:cNvPr id="3" name="Content Placeholder 2"/>
          <p:cNvSpPr>
            <a:spLocks noGrp="1"/>
          </p:cNvSpPr>
          <p:nvPr>
            <p:ph idx="1"/>
          </p:nvPr>
        </p:nvSpPr>
        <p:spPr/>
        <p:txBody>
          <a:bodyPr/>
          <a:lstStyle/>
          <a:p>
            <a:pPr marL="0" indent="0">
              <a:buNone/>
            </a:pPr>
            <a:r>
              <a:rPr lang="en-CA" dirty="0" smtClean="0"/>
              <a:t>Topic: Archaeological Medallion</a:t>
            </a:r>
          </a:p>
          <a:p>
            <a:pPr marL="0" indent="0">
              <a:buNone/>
            </a:pPr>
            <a:r>
              <a:rPr lang="en-CA" dirty="0"/>
              <a:t>	</a:t>
            </a:r>
            <a:r>
              <a:rPr lang="en-CA" b="1" dirty="0" smtClean="0">
                <a:solidFill>
                  <a:srgbClr val="FF0000"/>
                </a:solidFill>
              </a:rPr>
              <a:t>Its</a:t>
            </a:r>
            <a:r>
              <a:rPr lang="en-CA" dirty="0" smtClean="0"/>
              <a:t> rough, jagged edges pierce my skin like an unrefined rock. </a:t>
            </a:r>
            <a:r>
              <a:rPr lang="en-CA" b="1" dirty="0" smtClean="0">
                <a:solidFill>
                  <a:srgbClr val="FF0000"/>
                </a:solidFill>
              </a:rPr>
              <a:t>My </a:t>
            </a:r>
            <a:r>
              <a:rPr lang="en-CA" dirty="0" smtClean="0"/>
              <a:t>fingers run across the surface: a field of tiny needles. </a:t>
            </a:r>
            <a:r>
              <a:rPr lang="en-CA" b="1" dirty="0" smtClean="0">
                <a:solidFill>
                  <a:srgbClr val="FF0000"/>
                </a:solidFill>
              </a:rPr>
              <a:t>As</a:t>
            </a:r>
            <a:r>
              <a:rPr lang="en-CA" dirty="0" smtClean="0"/>
              <a:t> I see the writing on both sides of the medallion, I imagine archeologists in Egypt decoding the ancient hieroglyphics engraved in its body.</a:t>
            </a:r>
            <a:endParaRPr lang="en-CA" dirty="0"/>
          </a:p>
        </p:txBody>
      </p:sp>
    </p:spTree>
    <p:extLst>
      <p:ext uri="{BB962C8B-B14F-4D97-AF65-F5344CB8AC3E}">
        <p14:creationId xmlns:p14="http://schemas.microsoft.com/office/powerpoint/2010/main" val="135506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e</a:t>
            </a:r>
            <a:r>
              <a:rPr lang="en-CA" dirty="0" smtClean="0">
                <a:solidFill>
                  <a:srgbClr val="FFFF00"/>
                </a:solidFill>
              </a:rPr>
              <a:t>ffective transitions</a:t>
            </a:r>
            <a:endParaRPr lang="en-CA" dirty="0">
              <a:solidFill>
                <a:srgbClr val="FFFF00"/>
              </a:solidFill>
            </a:endParaRPr>
          </a:p>
        </p:txBody>
      </p:sp>
      <p:sp>
        <p:nvSpPr>
          <p:cNvPr id="3" name="Content Placeholder 2"/>
          <p:cNvSpPr>
            <a:spLocks noGrp="1"/>
          </p:cNvSpPr>
          <p:nvPr>
            <p:ph idx="1"/>
          </p:nvPr>
        </p:nvSpPr>
        <p:spPr>
          <a:xfrm rot="20404470">
            <a:off x="457200" y="3068961"/>
            <a:ext cx="8229600" cy="1224136"/>
          </a:xfrm>
        </p:spPr>
        <p:txBody>
          <a:bodyPr/>
          <a:lstStyle/>
          <a:p>
            <a:pPr marL="0" indent="0" algn="ctr">
              <a:buNone/>
            </a:pPr>
            <a:r>
              <a:rPr lang="en-CA"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See </a:t>
            </a:r>
            <a:r>
              <a:rPr lang="en-CA" u="sng"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Commonly Used Transitions </a:t>
            </a:r>
            <a:r>
              <a:rPr lang="en-CA"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sheet in DW section of your binder</a:t>
            </a:r>
            <a:endParaRPr lang="en-CA"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9793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CA" sz="8800" b="1" u="sng" dirty="0" smtClean="0">
                <a:solidFill>
                  <a:srgbClr val="FF0000"/>
                </a:solidFill>
                <a:effectLst>
                  <a:outerShdw blurRad="38100" dist="38100" dir="2700000" algn="tl">
                    <a:srgbClr val="000000">
                      <a:alpha val="43137"/>
                    </a:srgbClr>
                  </a:outerShdw>
                </a:effectLst>
              </a:rPr>
              <a:t>The Assignment</a:t>
            </a:r>
            <a:endParaRPr lang="en-CA" sz="88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CA" sz="6600" b="1" i="1" dirty="0" smtClean="0">
                <a:solidFill>
                  <a:srgbClr val="FF0000"/>
                </a:solidFill>
                <a:effectLst>
                  <a:outerShdw blurRad="38100" dist="38100" dir="2700000" algn="tl">
                    <a:srgbClr val="000000">
                      <a:alpha val="43137"/>
                    </a:srgbClr>
                  </a:outerShdw>
                </a:effectLst>
              </a:rPr>
              <a:t>Describe</a:t>
            </a:r>
            <a:r>
              <a:rPr lang="en-CA" sz="6600" b="1" dirty="0" smtClean="0">
                <a:effectLst>
                  <a:outerShdw blurRad="38100" dist="38100" dir="2700000" algn="tl">
                    <a:srgbClr val="000000">
                      <a:alpha val="43137"/>
                    </a:srgbClr>
                  </a:outerShdw>
                </a:effectLst>
              </a:rPr>
              <a:t> the topic assigned to you in </a:t>
            </a:r>
            <a:r>
              <a:rPr lang="en-CA" sz="6600" b="1" i="1" dirty="0" smtClean="0">
                <a:solidFill>
                  <a:srgbClr val="FF0000"/>
                </a:solidFill>
                <a:effectLst>
                  <a:outerShdw blurRad="38100" dist="38100" dir="2700000" algn="tl">
                    <a:srgbClr val="000000">
                      <a:alpha val="43137"/>
                    </a:srgbClr>
                  </a:outerShdw>
                </a:effectLst>
              </a:rPr>
              <a:t>great detail</a:t>
            </a:r>
            <a:r>
              <a:rPr lang="en-CA" sz="6600" b="1" i="1" dirty="0" smtClean="0">
                <a:effectLst>
                  <a:outerShdw blurRad="38100" dist="38100" dir="2700000" algn="tl">
                    <a:srgbClr val="000000">
                      <a:alpha val="43137"/>
                    </a:srgbClr>
                  </a:outerShdw>
                </a:effectLst>
              </a:rPr>
              <a:t> </a:t>
            </a:r>
            <a:r>
              <a:rPr lang="en-CA" sz="6600" b="1" dirty="0" smtClean="0">
                <a:effectLst>
                  <a:outerShdw blurRad="38100" dist="38100" dir="2700000" algn="tl">
                    <a:srgbClr val="000000">
                      <a:alpha val="43137"/>
                    </a:srgbClr>
                  </a:outerShdw>
                </a:effectLst>
              </a:rPr>
              <a:t>in an </a:t>
            </a:r>
            <a:r>
              <a:rPr lang="en-CA" sz="6600" b="1" i="1" dirty="0" smtClean="0">
                <a:solidFill>
                  <a:srgbClr val="FF0000"/>
                </a:solidFill>
                <a:effectLst>
                  <a:outerShdw blurRad="38100" dist="38100" dir="2700000" algn="tl">
                    <a:srgbClr val="000000">
                      <a:alpha val="43137"/>
                    </a:srgbClr>
                  </a:outerShdw>
                </a:effectLst>
              </a:rPr>
              <a:t>entertaining</a:t>
            </a:r>
            <a:r>
              <a:rPr lang="en-CA" sz="6600" b="1" dirty="0" smtClean="0">
                <a:effectLst>
                  <a:outerShdw blurRad="38100" dist="38100" dir="2700000" algn="tl">
                    <a:srgbClr val="000000">
                      <a:alpha val="43137"/>
                    </a:srgbClr>
                  </a:outerShdw>
                </a:effectLst>
              </a:rPr>
              <a:t> way.</a:t>
            </a:r>
            <a:endParaRPr lang="en-CA"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158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smtClean="0">
                <a:solidFill>
                  <a:srgbClr val="FFFF00"/>
                </a:solidFill>
              </a:rPr>
              <a:t>correct spelling</a:t>
            </a:r>
            <a:endParaRPr lang="en-CA" dirty="0">
              <a:solidFill>
                <a:srgbClr val="FFFF00"/>
              </a:solidFill>
            </a:endParaRPr>
          </a:p>
        </p:txBody>
      </p:sp>
      <p:sp>
        <p:nvSpPr>
          <p:cNvPr id="3" name="Content Placeholder 2"/>
          <p:cNvSpPr>
            <a:spLocks noGrp="1"/>
          </p:cNvSpPr>
          <p:nvPr>
            <p:ph idx="1"/>
          </p:nvPr>
        </p:nvSpPr>
        <p:spPr/>
        <p:txBody>
          <a:bodyPr>
            <a:normAutofit fontScale="92500"/>
          </a:bodyPr>
          <a:lstStyle/>
          <a:p>
            <a:pPr marL="0" indent="0">
              <a:buNone/>
            </a:pPr>
            <a:r>
              <a:rPr lang="en-CA" dirty="0" smtClean="0"/>
              <a:t>Topic: </a:t>
            </a:r>
            <a:r>
              <a:rPr lang="en-CA" dirty="0" smtClean="0"/>
              <a:t>Steel Chain</a:t>
            </a:r>
          </a:p>
          <a:p>
            <a:pPr marL="0" indent="0">
              <a:buNone/>
            </a:pPr>
            <a:r>
              <a:rPr lang="en-CA" dirty="0"/>
              <a:t>	</a:t>
            </a:r>
            <a:r>
              <a:rPr lang="en-CA" dirty="0" smtClean="0"/>
              <a:t>The chain is slick with slippery oil from its manufacturer in a feeble attempt to prevent rust, the rough red substance that will eventually cover the sleek chain and consume it. This glossy chain sits in a triangular mound displaying its potent strength like a tall mountain in a range. Like a mighty snake, the string of links sits in an ample mass waiting for some use of its incredible brawn.</a:t>
            </a:r>
            <a:endParaRPr lang="en-CA" dirty="0"/>
          </a:p>
        </p:txBody>
      </p:sp>
    </p:spTree>
    <p:extLst>
      <p:ext uri="{BB962C8B-B14F-4D97-AF65-F5344CB8AC3E}">
        <p14:creationId xmlns:p14="http://schemas.microsoft.com/office/powerpoint/2010/main" val="219255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CA" sz="3200" dirty="0">
                <a:solidFill>
                  <a:srgbClr val="FFFF00"/>
                </a:solidFill>
              </a:rPr>
              <a:t>i</a:t>
            </a:r>
            <a:r>
              <a:rPr lang="en-CA" sz="3200" dirty="0" smtClean="0">
                <a:solidFill>
                  <a:srgbClr val="FFFF00"/>
                </a:solidFill>
              </a:rPr>
              <a:t>nternal punctuation that enhances meaning</a:t>
            </a:r>
            <a:endParaRPr lang="en-CA" sz="3200"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Topic: </a:t>
            </a:r>
            <a:r>
              <a:rPr lang="en-CA" dirty="0" smtClean="0"/>
              <a:t>Miniature Hummer</a:t>
            </a:r>
          </a:p>
          <a:p>
            <a:pPr marL="0" indent="0">
              <a:buNone/>
            </a:pPr>
            <a:r>
              <a:rPr lang="en-CA" dirty="0"/>
              <a:t>	</a:t>
            </a:r>
            <a:r>
              <a:rPr lang="en-CA" dirty="0" smtClean="0"/>
              <a:t>I can hear new sounds and unfamiliar people</a:t>
            </a:r>
            <a:r>
              <a:rPr lang="en-CA" b="1" dirty="0" smtClean="0">
                <a:solidFill>
                  <a:srgbClr val="FF0000"/>
                </a:solidFill>
              </a:rPr>
              <a:t>; </a:t>
            </a:r>
            <a:r>
              <a:rPr lang="en-CA" dirty="0" smtClean="0"/>
              <a:t>in particular</a:t>
            </a:r>
            <a:r>
              <a:rPr lang="en-CA" b="1" dirty="0" smtClean="0">
                <a:solidFill>
                  <a:srgbClr val="FF0000"/>
                </a:solidFill>
              </a:rPr>
              <a:t>,</a:t>
            </a:r>
            <a:r>
              <a:rPr lang="en-CA" b="1" dirty="0" smtClean="0"/>
              <a:t> </a:t>
            </a:r>
            <a:r>
              <a:rPr lang="en-CA" dirty="0" smtClean="0"/>
              <a:t>a young boy</a:t>
            </a:r>
            <a:r>
              <a:rPr lang="en-CA" b="1" dirty="0" smtClean="0">
                <a:solidFill>
                  <a:srgbClr val="FF0000"/>
                </a:solidFill>
              </a:rPr>
              <a:t>’</a:t>
            </a:r>
            <a:r>
              <a:rPr lang="en-CA" dirty="0" smtClean="0"/>
              <a:t>s giggles</a:t>
            </a:r>
            <a:r>
              <a:rPr lang="en-CA" b="1" dirty="0" smtClean="0">
                <a:solidFill>
                  <a:srgbClr val="FF0000"/>
                </a:solidFill>
              </a:rPr>
              <a:t>.</a:t>
            </a:r>
            <a:r>
              <a:rPr lang="en-CA" dirty="0" smtClean="0"/>
              <a:t> I look up as my bag is opening to see a wide</a:t>
            </a:r>
            <a:r>
              <a:rPr lang="en-CA" b="1" dirty="0" smtClean="0">
                <a:solidFill>
                  <a:srgbClr val="FF0000"/>
                </a:solidFill>
              </a:rPr>
              <a:t>-</a:t>
            </a:r>
            <a:r>
              <a:rPr lang="en-CA" dirty="0" smtClean="0"/>
              <a:t>eyed boy reach for me and free me from my plastic home</a:t>
            </a:r>
            <a:r>
              <a:rPr lang="en-CA" b="1" dirty="0" smtClean="0">
                <a:solidFill>
                  <a:srgbClr val="FF0000"/>
                </a:solidFill>
              </a:rPr>
              <a:t>.</a:t>
            </a:r>
            <a:r>
              <a:rPr lang="en-CA" dirty="0" smtClean="0"/>
              <a:t> His excitement makes me happy. He yelps</a:t>
            </a:r>
            <a:r>
              <a:rPr lang="en-CA" b="1" dirty="0" smtClean="0">
                <a:solidFill>
                  <a:srgbClr val="FF0000"/>
                </a:solidFill>
              </a:rPr>
              <a:t>, “</a:t>
            </a:r>
            <a:r>
              <a:rPr lang="en-CA" dirty="0" smtClean="0"/>
              <a:t>This is the navy blue Hummer I have been waiting for.</a:t>
            </a:r>
            <a:r>
              <a:rPr lang="en-CA" b="1" dirty="0" smtClean="0">
                <a:solidFill>
                  <a:srgbClr val="FF0000"/>
                </a:solidFill>
              </a:rPr>
              <a:t>”</a:t>
            </a:r>
            <a:r>
              <a:rPr lang="en-CA" dirty="0" smtClean="0"/>
              <a:t> His dad tries to reply but before he can get a word in edgewise</a:t>
            </a:r>
            <a:r>
              <a:rPr lang="en-CA" b="1" dirty="0" smtClean="0">
                <a:solidFill>
                  <a:srgbClr val="FF0000"/>
                </a:solidFill>
              </a:rPr>
              <a:t>, </a:t>
            </a:r>
            <a:r>
              <a:rPr lang="en-CA" dirty="0" smtClean="0"/>
              <a:t>the boy screams</a:t>
            </a:r>
            <a:r>
              <a:rPr lang="en-CA" b="1" dirty="0" smtClean="0">
                <a:solidFill>
                  <a:srgbClr val="FF0000"/>
                </a:solidFill>
              </a:rPr>
              <a:t>, “</a:t>
            </a:r>
            <a:r>
              <a:rPr lang="en-CA" dirty="0" smtClean="0"/>
              <a:t>Look dad</a:t>
            </a:r>
            <a:r>
              <a:rPr lang="en-CA" b="1" dirty="0" smtClean="0">
                <a:solidFill>
                  <a:srgbClr val="FF0000"/>
                </a:solidFill>
              </a:rPr>
              <a:t>!</a:t>
            </a:r>
            <a:r>
              <a:rPr lang="en-CA" dirty="0" smtClean="0"/>
              <a:t> It has a front white bumper</a:t>
            </a:r>
            <a:r>
              <a:rPr lang="en-CA" b="1" dirty="0" smtClean="0">
                <a:solidFill>
                  <a:srgbClr val="FF0000"/>
                </a:solidFill>
              </a:rPr>
              <a:t>, </a:t>
            </a:r>
            <a:r>
              <a:rPr lang="en-CA" dirty="0" smtClean="0"/>
              <a:t>side mirrors</a:t>
            </a:r>
            <a:r>
              <a:rPr lang="en-CA" b="1" dirty="0" smtClean="0">
                <a:solidFill>
                  <a:srgbClr val="FF0000"/>
                </a:solidFill>
              </a:rPr>
              <a:t>,</a:t>
            </a:r>
            <a:r>
              <a:rPr lang="en-CA" dirty="0" smtClean="0"/>
              <a:t> windshield wipers</a:t>
            </a:r>
            <a:r>
              <a:rPr lang="en-CA" b="1" dirty="0" smtClean="0">
                <a:solidFill>
                  <a:srgbClr val="FF0000"/>
                </a:solidFill>
              </a:rPr>
              <a:t>,</a:t>
            </a:r>
            <a:r>
              <a:rPr lang="en-CA" dirty="0" smtClean="0"/>
              <a:t> a bike rack</a:t>
            </a:r>
            <a:r>
              <a:rPr lang="en-CA" b="1" dirty="0" smtClean="0">
                <a:solidFill>
                  <a:srgbClr val="FF0000"/>
                </a:solidFill>
              </a:rPr>
              <a:t>,</a:t>
            </a:r>
            <a:r>
              <a:rPr lang="en-CA" dirty="0" smtClean="0"/>
              <a:t> and even a spare tire</a:t>
            </a:r>
            <a:r>
              <a:rPr lang="en-CA" b="1" dirty="0" smtClean="0">
                <a:solidFill>
                  <a:srgbClr val="FF0000"/>
                </a:solidFill>
              </a:rPr>
              <a:t>.</a:t>
            </a:r>
            <a:r>
              <a:rPr lang="en-CA" dirty="0" smtClean="0"/>
              <a:t> It is the best toy of all</a:t>
            </a:r>
            <a:r>
              <a:rPr lang="en-CA" b="1" dirty="0" smtClean="0">
                <a:solidFill>
                  <a:srgbClr val="FF0000"/>
                </a:solidFill>
              </a:rPr>
              <a:t>!”</a:t>
            </a:r>
            <a:endParaRPr lang="en-CA" b="1" dirty="0">
              <a:solidFill>
                <a:srgbClr val="FF0000"/>
              </a:solidFill>
            </a:endParaRPr>
          </a:p>
        </p:txBody>
      </p:sp>
    </p:spTree>
    <p:extLst>
      <p:ext uri="{BB962C8B-B14F-4D97-AF65-F5344CB8AC3E}">
        <p14:creationId xmlns:p14="http://schemas.microsoft.com/office/powerpoint/2010/main" val="215326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CA" sz="3600" dirty="0">
                <a:solidFill>
                  <a:srgbClr val="FFFF00"/>
                </a:solidFill>
              </a:rPr>
              <a:t>c</a:t>
            </a:r>
            <a:r>
              <a:rPr lang="en-CA" sz="3600" dirty="0" smtClean="0">
                <a:solidFill>
                  <a:srgbClr val="FFFF00"/>
                </a:solidFill>
              </a:rPr>
              <a:t>orrect use of capital and lowercase letters</a:t>
            </a:r>
            <a:endParaRPr lang="en-CA" sz="3600"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CA" dirty="0" smtClean="0"/>
              <a:t>Topic: </a:t>
            </a:r>
            <a:r>
              <a:rPr lang="en-CA" dirty="0" smtClean="0"/>
              <a:t>Cuban Baseball</a:t>
            </a:r>
          </a:p>
          <a:p>
            <a:pPr marL="0" indent="0">
              <a:buNone/>
            </a:pPr>
            <a:r>
              <a:rPr lang="en-CA" dirty="0"/>
              <a:t>	</a:t>
            </a:r>
            <a:r>
              <a:rPr lang="en-CA" dirty="0" smtClean="0"/>
              <a:t>As I pick up this leather ball, which is grey and blue in colour with the name Cuba and a palm tree stamped on it, I realize I am on a baseball field holding the most famous baseball ever: the Cuban Thrower!</a:t>
            </a:r>
          </a:p>
          <a:p>
            <a:pPr marL="0" indent="0">
              <a:buNone/>
            </a:pPr>
            <a:r>
              <a:rPr lang="en-CA" dirty="0"/>
              <a:t>	</a:t>
            </a:r>
            <a:r>
              <a:rPr lang="en-CA" dirty="0" smtClean="0"/>
              <a:t>“We won the game!” cry the players. When the championship game is over, the teams shake hands on a game well played.</a:t>
            </a:r>
            <a:endParaRPr lang="en-CA" dirty="0"/>
          </a:p>
        </p:txBody>
      </p:sp>
    </p:spTree>
    <p:extLst>
      <p:ext uri="{BB962C8B-B14F-4D97-AF65-F5344CB8AC3E}">
        <p14:creationId xmlns:p14="http://schemas.microsoft.com/office/powerpoint/2010/main" val="210480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CA" sz="3200" dirty="0">
                <a:solidFill>
                  <a:srgbClr val="FFFF00"/>
                </a:solidFill>
              </a:rPr>
              <a:t>c</a:t>
            </a:r>
            <a:r>
              <a:rPr lang="en-CA" sz="3200" dirty="0" smtClean="0">
                <a:solidFill>
                  <a:srgbClr val="FFFF00"/>
                </a:solidFill>
              </a:rPr>
              <a:t>orrect grammar with verbs in the present tense</a:t>
            </a:r>
            <a:endParaRPr lang="en-CA" sz="3200"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r>
              <a:rPr lang="en-CA" dirty="0"/>
              <a:t>Topic</a:t>
            </a:r>
            <a:r>
              <a:rPr lang="en-CA" dirty="0" smtClean="0"/>
              <a:t>: Car Piggy Bank</a:t>
            </a:r>
          </a:p>
          <a:p>
            <a:pPr marL="0" indent="0">
              <a:buNone/>
            </a:pPr>
            <a:r>
              <a:rPr lang="en-CA" dirty="0"/>
              <a:t>	</a:t>
            </a:r>
            <a:r>
              <a:rPr lang="en-CA" dirty="0" smtClean="0"/>
              <a:t>My bright orange car </a:t>
            </a:r>
            <a:r>
              <a:rPr lang="en-CA" b="1" dirty="0" smtClean="0">
                <a:solidFill>
                  <a:srgbClr val="FF0000"/>
                </a:solidFill>
              </a:rPr>
              <a:t>sits</a:t>
            </a:r>
            <a:r>
              <a:rPr lang="en-CA" dirty="0" smtClean="0"/>
              <a:t> before me and I </a:t>
            </a:r>
            <a:r>
              <a:rPr lang="en-CA" b="1" dirty="0" smtClean="0">
                <a:solidFill>
                  <a:srgbClr val="FF0000"/>
                </a:solidFill>
              </a:rPr>
              <a:t>wish</a:t>
            </a:r>
            <a:r>
              <a:rPr lang="en-CA" dirty="0" smtClean="0">
                <a:solidFill>
                  <a:srgbClr val="FF0000"/>
                </a:solidFill>
              </a:rPr>
              <a:t> </a:t>
            </a:r>
            <a:r>
              <a:rPr lang="en-CA" dirty="0" smtClean="0"/>
              <a:t>to someday </a:t>
            </a:r>
            <a:r>
              <a:rPr lang="en-CA" b="1" dirty="0" smtClean="0">
                <a:solidFill>
                  <a:srgbClr val="FF0000"/>
                </a:solidFill>
              </a:rPr>
              <a:t>drive</a:t>
            </a:r>
            <a:r>
              <a:rPr lang="en-CA" dirty="0" smtClean="0"/>
              <a:t> it. Then, I </a:t>
            </a:r>
            <a:r>
              <a:rPr lang="en-CA" b="1" dirty="0" smtClean="0">
                <a:solidFill>
                  <a:srgbClr val="FF0000"/>
                </a:solidFill>
              </a:rPr>
              <a:t>realize</a:t>
            </a:r>
            <a:r>
              <a:rPr lang="en-CA" dirty="0" smtClean="0"/>
              <a:t> it is just a toy piggy bank. However, I still </a:t>
            </a:r>
            <a:r>
              <a:rPr lang="en-CA" b="1" dirty="0" smtClean="0">
                <a:solidFill>
                  <a:srgbClr val="FF0000"/>
                </a:solidFill>
              </a:rPr>
              <a:t>fantasize</a:t>
            </a:r>
            <a:r>
              <a:rPr lang="en-CA" dirty="0" smtClean="0"/>
              <a:t>.</a:t>
            </a:r>
          </a:p>
          <a:p>
            <a:pPr marL="0" indent="0">
              <a:buNone/>
            </a:pPr>
            <a:r>
              <a:rPr lang="en-CA" dirty="0"/>
              <a:t>	</a:t>
            </a:r>
            <a:r>
              <a:rPr lang="en-CA" dirty="0" smtClean="0"/>
              <a:t>Although a challenge to drive on four flat tires, I </a:t>
            </a:r>
            <a:r>
              <a:rPr lang="en-CA" b="1" dirty="0" smtClean="0">
                <a:solidFill>
                  <a:srgbClr val="FF0000"/>
                </a:solidFill>
              </a:rPr>
              <a:t>imagine</a:t>
            </a:r>
            <a:r>
              <a:rPr lang="en-CA" dirty="0" smtClean="0"/>
              <a:t> they </a:t>
            </a:r>
            <a:r>
              <a:rPr lang="en-CA" b="1" dirty="0" smtClean="0">
                <a:solidFill>
                  <a:srgbClr val="FF0000"/>
                </a:solidFill>
              </a:rPr>
              <a:t>are</a:t>
            </a:r>
            <a:r>
              <a:rPr lang="en-CA" dirty="0" smtClean="0"/>
              <a:t> in tact. All four wheels </a:t>
            </a:r>
            <a:r>
              <a:rPr lang="en-CA" b="1" dirty="0" smtClean="0">
                <a:solidFill>
                  <a:srgbClr val="FF0000"/>
                </a:solidFill>
              </a:rPr>
              <a:t>have</a:t>
            </a:r>
            <a:r>
              <a:rPr lang="en-CA" dirty="0" smtClean="0">
                <a:solidFill>
                  <a:srgbClr val="FF0000"/>
                </a:solidFill>
              </a:rPr>
              <a:t> </a:t>
            </a:r>
            <a:r>
              <a:rPr lang="en-CA" dirty="0" smtClean="0"/>
              <a:t>silver tire rims and </a:t>
            </a:r>
            <a:r>
              <a:rPr lang="en-CA" b="1" dirty="0" smtClean="0">
                <a:solidFill>
                  <a:srgbClr val="FF0000"/>
                </a:solidFill>
              </a:rPr>
              <a:t>are</a:t>
            </a:r>
            <a:r>
              <a:rPr lang="en-CA" dirty="0" smtClean="0">
                <a:solidFill>
                  <a:srgbClr val="FF0000"/>
                </a:solidFill>
              </a:rPr>
              <a:t> </a:t>
            </a:r>
            <a:r>
              <a:rPr lang="en-CA" dirty="0" smtClean="0"/>
              <a:t>black, but the two front wheels </a:t>
            </a:r>
            <a:r>
              <a:rPr lang="en-CA" b="1" dirty="0" smtClean="0">
                <a:solidFill>
                  <a:srgbClr val="FF0000"/>
                </a:solidFill>
              </a:rPr>
              <a:t>are</a:t>
            </a:r>
            <a:r>
              <a:rPr lang="en-CA" dirty="0" smtClean="0">
                <a:solidFill>
                  <a:srgbClr val="FF0000"/>
                </a:solidFill>
              </a:rPr>
              <a:t> </a:t>
            </a:r>
            <a:r>
              <a:rPr lang="en-CA" dirty="0" smtClean="0"/>
              <a:t>larger than the back ones. Three surfboards along the top </a:t>
            </a:r>
            <a:r>
              <a:rPr lang="en-CA" b="1" dirty="0" smtClean="0">
                <a:solidFill>
                  <a:srgbClr val="FF0000"/>
                </a:solidFill>
              </a:rPr>
              <a:t>clatter</a:t>
            </a:r>
            <a:r>
              <a:rPr lang="en-CA" dirty="0" smtClean="0">
                <a:solidFill>
                  <a:srgbClr val="FF0000"/>
                </a:solidFill>
              </a:rPr>
              <a:t> </a:t>
            </a:r>
            <a:r>
              <a:rPr lang="en-CA" dirty="0" smtClean="0"/>
              <a:t>when they </a:t>
            </a:r>
            <a:r>
              <a:rPr lang="en-CA" b="1" dirty="0" smtClean="0">
                <a:solidFill>
                  <a:srgbClr val="FF0000"/>
                </a:solidFill>
              </a:rPr>
              <a:t>go</a:t>
            </a:r>
            <a:r>
              <a:rPr lang="en-CA" dirty="0" smtClean="0">
                <a:solidFill>
                  <a:srgbClr val="FF0000"/>
                </a:solidFill>
              </a:rPr>
              <a:t> </a:t>
            </a:r>
            <a:r>
              <a:rPr lang="en-CA" dirty="0" smtClean="0"/>
              <a:t>over bumps. The headlights </a:t>
            </a:r>
            <a:r>
              <a:rPr lang="en-CA" b="1" dirty="0" smtClean="0">
                <a:solidFill>
                  <a:srgbClr val="FF0000"/>
                </a:solidFill>
              </a:rPr>
              <a:t>look</a:t>
            </a:r>
            <a:r>
              <a:rPr lang="en-CA" dirty="0" smtClean="0">
                <a:solidFill>
                  <a:srgbClr val="FF0000"/>
                </a:solidFill>
              </a:rPr>
              <a:t> </a:t>
            </a:r>
            <a:r>
              <a:rPr lang="en-CA" dirty="0" smtClean="0"/>
              <a:t>like eyes in a painting that </a:t>
            </a:r>
            <a:r>
              <a:rPr lang="en-CA" b="1" dirty="0" smtClean="0">
                <a:solidFill>
                  <a:srgbClr val="FF0000"/>
                </a:solidFill>
              </a:rPr>
              <a:t>follow</a:t>
            </a:r>
            <a:r>
              <a:rPr lang="en-CA" dirty="0" smtClean="0">
                <a:solidFill>
                  <a:srgbClr val="FF0000"/>
                </a:solidFill>
              </a:rPr>
              <a:t> </a:t>
            </a:r>
            <a:r>
              <a:rPr lang="en-CA" dirty="0" smtClean="0"/>
              <a:t>you wherever you </a:t>
            </a:r>
            <a:r>
              <a:rPr lang="en-CA" b="1" dirty="0" smtClean="0">
                <a:solidFill>
                  <a:srgbClr val="FF0000"/>
                </a:solidFill>
              </a:rPr>
              <a:t>go</a:t>
            </a:r>
            <a:r>
              <a:rPr lang="en-CA" dirty="0" smtClean="0"/>
              <a:t>.</a:t>
            </a:r>
            <a:endParaRPr lang="en-CA" dirty="0"/>
          </a:p>
        </p:txBody>
      </p:sp>
    </p:spTree>
    <p:extLst>
      <p:ext uri="{BB962C8B-B14F-4D97-AF65-F5344CB8AC3E}">
        <p14:creationId xmlns:p14="http://schemas.microsoft.com/office/powerpoint/2010/main" val="149603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CA" sz="8800" dirty="0" smtClean="0"/>
              <a:t>The Length</a:t>
            </a:r>
            <a:endParaRPr lang="en-CA" sz="8800" dirty="0"/>
          </a:p>
        </p:txBody>
      </p:sp>
      <p:sp>
        <p:nvSpPr>
          <p:cNvPr id="3" name="Content Placeholder 2"/>
          <p:cNvSpPr>
            <a:spLocks noGrp="1"/>
          </p:cNvSpPr>
          <p:nvPr>
            <p:ph idx="1"/>
          </p:nvPr>
        </p:nvSpPr>
        <p:spPr/>
        <p:txBody>
          <a:bodyPr/>
          <a:lstStyle/>
          <a:p>
            <a:r>
              <a:rPr lang="en-CA" dirty="0" smtClean="0">
                <a:latin typeface="Times New Roman" panose="02020603050405020304" pitchFamily="18" charset="0"/>
                <a:cs typeface="Times New Roman" panose="02020603050405020304" pitchFamily="18" charset="0"/>
              </a:rPr>
              <a:t>One to three pages</a:t>
            </a:r>
          </a:p>
          <a:p>
            <a:r>
              <a:rPr lang="en-CA" dirty="0" smtClean="0">
                <a:latin typeface="Times New Roman" panose="02020603050405020304" pitchFamily="18" charset="0"/>
                <a:cs typeface="Times New Roman" panose="02020603050405020304" pitchFamily="18" charset="0"/>
              </a:rPr>
              <a:t>Double-spaced</a:t>
            </a:r>
          </a:p>
          <a:p>
            <a:r>
              <a:rPr lang="en-CA" dirty="0" smtClean="0">
                <a:latin typeface="Times New Roman" panose="02020603050405020304" pitchFamily="18" charset="0"/>
                <a:cs typeface="Times New Roman" panose="02020603050405020304" pitchFamily="18" charset="0"/>
              </a:rPr>
              <a:t>Typed </a:t>
            </a:r>
          </a:p>
          <a:p>
            <a:r>
              <a:rPr lang="en-CA" dirty="0" smtClean="0">
                <a:latin typeface="Times New Roman" panose="02020603050405020304" pitchFamily="18" charset="0"/>
                <a:cs typeface="Times New Roman" panose="02020603050405020304" pitchFamily="18" charset="0"/>
              </a:rPr>
              <a:t>12-point font</a:t>
            </a:r>
          </a:p>
          <a:p>
            <a:r>
              <a:rPr lang="en-CA" dirty="0" smtClean="0">
                <a:latin typeface="Times New Roman" panose="02020603050405020304" pitchFamily="18" charset="0"/>
                <a:cs typeface="Times New Roman" panose="02020603050405020304" pitchFamily="18" charset="0"/>
              </a:rPr>
              <a:t>Times New Roman</a:t>
            </a:r>
            <a:endParaRPr lang="en-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21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CA" sz="8800" dirty="0" smtClean="0">
                <a:latin typeface="Stencil" panose="040409050D0802020404" pitchFamily="82" charset="0"/>
              </a:rPr>
              <a:t>Warning</a:t>
            </a:r>
            <a:endParaRPr lang="en-CA" sz="8800" dirty="0">
              <a:latin typeface="Stencil" panose="040409050D0802020404" pitchFamily="82" charset="0"/>
            </a:endParaRPr>
          </a:p>
        </p:txBody>
      </p:sp>
      <p:sp>
        <p:nvSpPr>
          <p:cNvPr id="3" name="Content Placeholder 2"/>
          <p:cNvSpPr>
            <a:spLocks noGrp="1"/>
          </p:cNvSpPr>
          <p:nvPr>
            <p:ph idx="1"/>
          </p:nvPr>
        </p:nvSpPr>
        <p:spPr>
          <a:solidFill>
            <a:srgbClr val="FFFF00"/>
          </a:solidFill>
        </p:spPr>
        <p:txBody>
          <a:bodyPr>
            <a:normAutofit/>
          </a:bodyPr>
          <a:lstStyle/>
          <a:p>
            <a:pPr marL="0" indent="0">
              <a:buNone/>
            </a:pPr>
            <a:endParaRPr lang="en-CA" sz="4800" dirty="0" smtClean="0">
              <a:latin typeface="Stencil" panose="040409050D0802020404" pitchFamily="82" charset="0"/>
            </a:endParaRPr>
          </a:p>
          <a:p>
            <a:pPr marL="0" indent="0">
              <a:buNone/>
            </a:pPr>
            <a:endParaRPr lang="en-CA" sz="4800" dirty="0">
              <a:latin typeface="Stencil" panose="040409050D0802020404" pitchFamily="82" charset="0"/>
            </a:endParaRPr>
          </a:p>
          <a:p>
            <a:pPr marL="0" indent="0" algn="ctr">
              <a:buNone/>
            </a:pPr>
            <a:r>
              <a:rPr lang="en-CA" sz="4800" dirty="0" smtClean="0">
                <a:latin typeface="Stencil" panose="040409050D0802020404" pitchFamily="82" charset="0"/>
              </a:rPr>
              <a:t>May require research</a:t>
            </a:r>
            <a:endParaRPr lang="en-CA" sz="4800" dirty="0">
              <a:latin typeface="Stencil" panose="040409050D0802020404" pitchFamily="82" charset="0"/>
            </a:endParaRPr>
          </a:p>
        </p:txBody>
      </p:sp>
    </p:spTree>
    <p:extLst>
      <p:ext uri="{BB962C8B-B14F-4D97-AF65-F5344CB8AC3E}">
        <p14:creationId xmlns:p14="http://schemas.microsoft.com/office/powerpoint/2010/main" val="36311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CA" sz="8800" b="1" u="sng" dirty="0">
                <a:solidFill>
                  <a:srgbClr val="FF0000"/>
                </a:solidFill>
                <a:effectLst>
                  <a:outerShdw blurRad="38100" dist="38100" dir="2700000" algn="tl">
                    <a:srgbClr val="000000">
                      <a:alpha val="43137"/>
                    </a:srgbClr>
                  </a:outerShdw>
                </a:effectLst>
              </a:rPr>
              <a:t>The </a:t>
            </a:r>
            <a:r>
              <a:rPr lang="en-CA" sz="8800" b="1" u="sng" dirty="0" smtClean="0">
                <a:solidFill>
                  <a:srgbClr val="FF0000"/>
                </a:solidFill>
                <a:effectLst>
                  <a:outerShdw blurRad="38100" dist="38100" dir="2700000" algn="tl">
                    <a:srgbClr val="000000">
                      <a:alpha val="43137"/>
                    </a:srgbClr>
                  </a:outerShdw>
                </a:effectLst>
              </a:rPr>
              <a:t>Specifics</a:t>
            </a:r>
            <a:endParaRPr lang="en-CA" sz="8800" dirty="0"/>
          </a:p>
        </p:txBody>
      </p:sp>
      <p:sp>
        <p:nvSpPr>
          <p:cNvPr id="3" name="Content Placeholder 2"/>
          <p:cNvSpPr>
            <a:spLocks noGrp="1"/>
          </p:cNvSpPr>
          <p:nvPr>
            <p:ph idx="1"/>
          </p:nvPr>
        </p:nvSpPr>
        <p:spPr/>
        <p:txBody>
          <a:bodyPr>
            <a:normAutofit fontScale="92500"/>
          </a:bodyPr>
          <a:lstStyle/>
          <a:p>
            <a:pPr marL="0" indent="0">
              <a:buNone/>
            </a:pPr>
            <a:r>
              <a:rPr lang="en-CA" sz="9600" b="1" dirty="0" smtClean="0">
                <a:effectLst>
                  <a:outerShdw blurRad="38100" dist="38100" dir="2700000" algn="tl">
                    <a:srgbClr val="000000">
                      <a:alpha val="43137"/>
                    </a:srgbClr>
                  </a:outerShdw>
                </a:effectLst>
              </a:rPr>
              <a:t>Your descriptive report </a:t>
            </a:r>
            <a:r>
              <a:rPr lang="en-CA" sz="9600" b="1" i="1" u="sng" dirty="0" smtClean="0">
                <a:solidFill>
                  <a:srgbClr val="FF0000"/>
                </a:solidFill>
                <a:effectLst>
                  <a:outerShdw blurRad="38100" dist="38100" dir="2700000" algn="tl">
                    <a:srgbClr val="000000">
                      <a:alpha val="43137"/>
                    </a:srgbClr>
                  </a:outerShdw>
                </a:effectLst>
              </a:rPr>
              <a:t>MUST</a:t>
            </a:r>
            <a:r>
              <a:rPr lang="en-CA" sz="9600" b="1" dirty="0" smtClean="0">
                <a:solidFill>
                  <a:srgbClr val="FF0000"/>
                </a:solidFill>
                <a:effectLst>
                  <a:outerShdw blurRad="38100" dist="38100" dir="2700000" algn="tl">
                    <a:srgbClr val="000000">
                      <a:alpha val="43137"/>
                    </a:srgbClr>
                  </a:outerShdw>
                </a:effectLst>
              </a:rPr>
              <a:t> </a:t>
            </a:r>
            <a:r>
              <a:rPr lang="en-CA" sz="9600" b="1" dirty="0" smtClean="0">
                <a:effectLst>
                  <a:outerShdw blurRad="38100" dist="38100" dir="2700000" algn="tl">
                    <a:srgbClr val="000000">
                      <a:alpha val="43137"/>
                    </a:srgbClr>
                  </a:outerShdw>
                </a:effectLst>
              </a:rPr>
              <a:t>have…</a:t>
            </a:r>
            <a:endParaRPr lang="en-CA" sz="9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5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Autofit/>
          </a:bodyPr>
          <a:lstStyle/>
          <a:p>
            <a:r>
              <a:rPr lang="en-CA" sz="8800" dirty="0">
                <a:solidFill>
                  <a:srgbClr val="FFFF00"/>
                </a:solidFill>
              </a:rPr>
              <a:t>a</a:t>
            </a:r>
            <a:r>
              <a:rPr lang="en-CA" sz="8800" dirty="0" smtClean="0">
                <a:solidFill>
                  <a:srgbClr val="FFFF00"/>
                </a:solidFill>
              </a:rPr>
              <a:t> clever title</a:t>
            </a:r>
            <a:endParaRPr lang="en-CA" sz="8800"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CA" b="1" u="sng" dirty="0" smtClean="0">
                <a:solidFill>
                  <a:srgbClr val="FF0000"/>
                </a:solidFill>
                <a:effectLst>
                  <a:outerShdw blurRad="38100" dist="38100" dir="2700000" algn="tl">
                    <a:srgbClr val="000000">
                      <a:alpha val="43137"/>
                    </a:srgbClr>
                  </a:outerShdw>
                </a:effectLst>
              </a:rPr>
              <a:t>Reading Glasses with Case</a:t>
            </a:r>
          </a:p>
          <a:p>
            <a:pPr marL="0" indent="0" algn="ctr">
              <a:buNone/>
            </a:pPr>
            <a:r>
              <a:rPr lang="en-CA" b="1" dirty="0" smtClean="0">
                <a:solidFill>
                  <a:srgbClr val="FF0000"/>
                </a:solidFill>
                <a:effectLst>
                  <a:outerShdw blurRad="38100" dist="38100" dir="2700000" algn="tl">
                    <a:srgbClr val="000000">
                      <a:alpha val="43137"/>
                    </a:srgbClr>
                  </a:outerShdw>
                </a:effectLst>
              </a:rPr>
              <a:t>“Power in a Box”</a:t>
            </a:r>
          </a:p>
          <a:p>
            <a:pPr marL="0" indent="0" algn="ctr">
              <a:buNone/>
            </a:pPr>
            <a:r>
              <a:rPr lang="en-CA" b="1" u="sng" dirty="0" err="1" smtClean="0">
                <a:solidFill>
                  <a:srgbClr val="7030A0"/>
                </a:solidFill>
                <a:effectLst>
                  <a:outerShdw blurRad="38100" dist="38100" dir="2700000" algn="tl">
                    <a:srgbClr val="000000">
                      <a:alpha val="43137"/>
                    </a:srgbClr>
                  </a:outerShdw>
                </a:effectLst>
              </a:rPr>
              <a:t>Skeletor</a:t>
            </a:r>
            <a:r>
              <a:rPr lang="en-CA" b="1" u="sng" dirty="0" smtClean="0">
                <a:solidFill>
                  <a:srgbClr val="7030A0"/>
                </a:solidFill>
                <a:effectLst>
                  <a:outerShdw blurRad="38100" dist="38100" dir="2700000" algn="tl">
                    <a:srgbClr val="000000">
                      <a:alpha val="43137"/>
                    </a:srgbClr>
                  </a:outerShdw>
                </a:effectLst>
              </a:rPr>
              <a:t> Action Figure</a:t>
            </a:r>
          </a:p>
          <a:p>
            <a:pPr marL="0" indent="0" algn="ctr">
              <a:buNone/>
            </a:pPr>
            <a:r>
              <a:rPr lang="en-CA" b="1" dirty="0" smtClean="0">
                <a:solidFill>
                  <a:srgbClr val="7030A0"/>
                </a:solidFill>
                <a:effectLst>
                  <a:outerShdw blurRad="38100" dist="38100" dir="2700000" algn="tl">
                    <a:srgbClr val="000000">
                      <a:alpha val="43137"/>
                    </a:srgbClr>
                  </a:outerShdw>
                </a:effectLst>
              </a:rPr>
              <a:t>“Evil Lord of Destruction”</a:t>
            </a:r>
          </a:p>
          <a:p>
            <a:pPr marL="0" indent="0" algn="ctr">
              <a:buNone/>
            </a:pPr>
            <a:r>
              <a:rPr lang="en-CA" b="1" u="sng" dirty="0" smtClean="0">
                <a:effectLst>
                  <a:outerShdw blurRad="38100" dist="38100" dir="2700000" algn="tl">
                    <a:srgbClr val="000000">
                      <a:alpha val="43137"/>
                    </a:srgbClr>
                  </a:outerShdw>
                </a:effectLst>
              </a:rPr>
              <a:t>Chess Piece</a:t>
            </a:r>
          </a:p>
          <a:p>
            <a:pPr marL="0" indent="0" algn="ctr">
              <a:buNone/>
            </a:pPr>
            <a:r>
              <a:rPr lang="en-CA" b="1" dirty="0" smtClean="0">
                <a:effectLst>
                  <a:outerShdw blurRad="38100" dist="38100" dir="2700000" algn="tl">
                    <a:srgbClr val="000000">
                      <a:alpha val="43137"/>
                    </a:srgbClr>
                  </a:outerShdw>
                </a:effectLst>
              </a:rPr>
              <a:t>“My Next Move”</a:t>
            </a:r>
          </a:p>
          <a:p>
            <a:pPr marL="0" indent="0" algn="ctr">
              <a:buNone/>
            </a:pPr>
            <a:r>
              <a:rPr lang="en-CA" b="1" u="sng" dirty="0" smtClean="0">
                <a:solidFill>
                  <a:schemeClr val="accent6">
                    <a:lumMod val="50000"/>
                  </a:schemeClr>
                </a:solidFill>
                <a:effectLst>
                  <a:outerShdw blurRad="38100" dist="38100" dir="2700000" algn="tl">
                    <a:srgbClr val="000000">
                      <a:alpha val="43137"/>
                    </a:srgbClr>
                  </a:outerShdw>
                </a:effectLst>
              </a:rPr>
              <a:t>Miniature Globe</a:t>
            </a:r>
          </a:p>
          <a:p>
            <a:pPr marL="0" indent="0" algn="ctr">
              <a:buNone/>
            </a:pPr>
            <a:r>
              <a:rPr lang="en-CA" b="1" dirty="0" smtClean="0">
                <a:solidFill>
                  <a:schemeClr val="accent6">
                    <a:lumMod val="50000"/>
                  </a:schemeClr>
                </a:solidFill>
                <a:effectLst>
                  <a:outerShdw blurRad="38100" dist="38100" dir="2700000" algn="tl">
                    <a:srgbClr val="000000">
                      <a:alpha val="43137"/>
                    </a:srgbClr>
                  </a:outerShdw>
                </a:effectLst>
              </a:rPr>
              <a:t>“The World in my Hands”</a:t>
            </a:r>
            <a:endParaRPr lang="en-CA"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57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Autofit/>
          </a:bodyPr>
          <a:lstStyle/>
          <a:p>
            <a:r>
              <a:rPr lang="en-CA" sz="5400" dirty="0">
                <a:solidFill>
                  <a:srgbClr val="FFFF00"/>
                </a:solidFill>
              </a:rPr>
              <a:t>s</a:t>
            </a:r>
            <a:r>
              <a:rPr lang="en-CA" sz="5400" dirty="0" smtClean="0">
                <a:solidFill>
                  <a:srgbClr val="FFFF00"/>
                </a:solidFill>
              </a:rPr>
              <a:t>trong factual descriptions</a:t>
            </a:r>
            <a:endParaRPr lang="en-CA" sz="5400" dirty="0">
              <a:solidFill>
                <a:srgbClr val="FFFF0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marL="0" indent="0">
              <a:buNone/>
            </a:pPr>
            <a:r>
              <a:rPr lang="en-CA" dirty="0" smtClean="0"/>
              <a:t>Topic: Marble</a:t>
            </a:r>
          </a:p>
          <a:p>
            <a:pPr marL="0" indent="0">
              <a:buNone/>
            </a:pPr>
            <a:r>
              <a:rPr lang="en-CA" dirty="0" smtClean="0"/>
              <a:t>	As I grasp this tiny, glass-like ball in my hand, I notice how hard and solid it is to the touch. Yet, its smooth and slick surface makes it slightly difficult to keep in my grasp.</a:t>
            </a:r>
          </a:p>
          <a:p>
            <a:pPr marL="0" indent="0">
              <a:buNone/>
            </a:pPr>
            <a:r>
              <a:rPr lang="en-CA" dirty="0"/>
              <a:t>	</a:t>
            </a:r>
            <a:r>
              <a:rPr lang="en-CA" dirty="0" smtClean="0"/>
              <a:t>Holding the marble up to the overhead light, its interesting contents illuminate within. Do you notice the tiny air bubbles positioned within the clear, plastic circular interior? I especially like how the vivid blue, yellow, and orange colours stretch across the marble’s diameter. </a:t>
            </a:r>
            <a:endParaRPr lang="en-CA" dirty="0"/>
          </a:p>
        </p:txBody>
      </p:sp>
    </p:spTree>
    <p:extLst>
      <p:ext uri="{BB962C8B-B14F-4D97-AF65-F5344CB8AC3E}">
        <p14:creationId xmlns:p14="http://schemas.microsoft.com/office/powerpoint/2010/main" val="170484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s</a:t>
            </a:r>
            <a:r>
              <a:rPr lang="en-CA" dirty="0" smtClean="0">
                <a:solidFill>
                  <a:srgbClr val="FFFF00"/>
                </a:solidFill>
              </a:rPr>
              <a:t>pecific </a:t>
            </a:r>
            <a:r>
              <a:rPr lang="en-CA" dirty="0" smtClean="0">
                <a:solidFill>
                  <a:srgbClr val="FFFF00"/>
                </a:solidFill>
              </a:rPr>
              <a:t>definitions/classifications</a:t>
            </a:r>
            <a:endParaRPr lang="en-CA" dirty="0">
              <a:solidFill>
                <a:srgbClr val="FFFF00"/>
              </a:solidFill>
            </a:endParaRPr>
          </a:p>
        </p:txBody>
      </p:sp>
      <p:sp>
        <p:nvSpPr>
          <p:cNvPr id="3" name="Content Placeholder 2"/>
          <p:cNvSpPr>
            <a:spLocks noGrp="1"/>
          </p:cNvSpPr>
          <p:nvPr>
            <p:ph idx="1"/>
          </p:nvPr>
        </p:nvSpPr>
        <p:spPr/>
        <p:txBody>
          <a:bodyPr/>
          <a:lstStyle/>
          <a:p>
            <a:pPr marL="0" indent="0">
              <a:buNone/>
            </a:pPr>
            <a:r>
              <a:rPr lang="en-CA" dirty="0" smtClean="0"/>
              <a:t>Topic: Golf Ball</a:t>
            </a:r>
          </a:p>
          <a:p>
            <a:pPr marL="0" indent="0">
              <a:buNone/>
            </a:pPr>
            <a:r>
              <a:rPr lang="en-CA" dirty="0" smtClean="0"/>
              <a:t>	Hundreds of tiny craters engulf the dirty white surface. </a:t>
            </a:r>
            <a:r>
              <a:rPr lang="en-CA" dirty="0"/>
              <a:t>Each dimple serving a purpose: </a:t>
            </a:r>
            <a:r>
              <a:rPr lang="en-CA" dirty="0" smtClean="0"/>
              <a:t>to maximize </a:t>
            </a:r>
            <a:r>
              <a:rPr lang="en-CA" dirty="0"/>
              <a:t>aerodynamic </a:t>
            </a:r>
            <a:r>
              <a:rPr lang="en-CA" dirty="0" smtClean="0"/>
              <a:t>lift. Whether a drive, pitch, punch, or chip, these tiny indentations play a vital role. Pin-point precision. I expect nothing less from Titleist: the #1 ball in golf. </a:t>
            </a:r>
            <a:endParaRPr lang="en-CA" dirty="0"/>
          </a:p>
        </p:txBody>
      </p:sp>
    </p:spTree>
    <p:extLst>
      <p:ext uri="{BB962C8B-B14F-4D97-AF65-F5344CB8AC3E}">
        <p14:creationId xmlns:p14="http://schemas.microsoft.com/office/powerpoint/2010/main" val="164249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a</a:t>
            </a:r>
            <a:r>
              <a:rPr lang="en-CA" dirty="0" smtClean="0">
                <a:solidFill>
                  <a:srgbClr val="FFFF00"/>
                </a:solidFill>
              </a:rPr>
              <a:t>n entertaining quality to it</a:t>
            </a:r>
            <a:endParaRPr lang="en-CA"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92500"/>
          </a:bodyPr>
          <a:lstStyle/>
          <a:p>
            <a:pPr marL="0" indent="0">
              <a:buNone/>
            </a:pPr>
            <a:r>
              <a:rPr lang="en-CA" dirty="0" smtClean="0"/>
              <a:t>Topic: Alvin the Chipmunk </a:t>
            </a:r>
          </a:p>
          <a:p>
            <a:pPr marL="0" indent="0">
              <a:buNone/>
            </a:pPr>
            <a:r>
              <a:rPr lang="en-CA" dirty="0" smtClean="0"/>
              <a:t>	As I lay my eyes on the solid figure of the most recognized television character Alvin, I observe the usual crimson sweater and hat, and the immense golden A that resembles his character. The dark blue and white sneakers and the light caramel brown fur that covers his body gives a flash of nostalgia that slaps me in the face, giving me memories of long ago when I would get up early and watch the popular cartoon with a big bowl of cereal resting on my legs.</a:t>
            </a:r>
            <a:endParaRPr lang="en-CA" dirty="0"/>
          </a:p>
        </p:txBody>
      </p:sp>
    </p:spTree>
    <p:extLst>
      <p:ext uri="{BB962C8B-B14F-4D97-AF65-F5344CB8AC3E}">
        <p14:creationId xmlns:p14="http://schemas.microsoft.com/office/powerpoint/2010/main" val="42499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CA" dirty="0">
                <a:solidFill>
                  <a:srgbClr val="FFFF00"/>
                </a:solidFill>
              </a:rPr>
              <a:t>i</a:t>
            </a:r>
            <a:r>
              <a:rPr lang="en-CA" dirty="0" smtClean="0">
                <a:solidFill>
                  <a:srgbClr val="FFFF00"/>
                </a:solidFill>
              </a:rPr>
              <a:t>nteresting nouns, verbs, and modifiers</a:t>
            </a:r>
            <a:endParaRPr lang="en-CA"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Topic: </a:t>
            </a:r>
            <a:r>
              <a:rPr lang="en-CA" dirty="0" err="1" smtClean="0"/>
              <a:t>Skeletor</a:t>
            </a:r>
            <a:r>
              <a:rPr lang="en-CA" dirty="0" smtClean="0"/>
              <a:t> </a:t>
            </a:r>
            <a:r>
              <a:rPr lang="en-CA" dirty="0" smtClean="0"/>
              <a:t>Action Figure</a:t>
            </a:r>
          </a:p>
          <a:p>
            <a:pPr marL="0" indent="0">
              <a:buNone/>
            </a:pPr>
            <a:r>
              <a:rPr lang="en-CA" dirty="0" smtClean="0"/>
              <a:t>	As I stare at his glowing green skeleton face, his tiny, </a:t>
            </a:r>
            <a:r>
              <a:rPr lang="en-CA" dirty="0" smtClean="0"/>
              <a:t>flaming </a:t>
            </a:r>
            <a:r>
              <a:rPr lang="en-CA" dirty="0" smtClean="0"/>
              <a:t>red eyes glare in hatred as he lifts his menacing purple havoc staff. His pale blue, skeletal hands are clenched around the staff.</a:t>
            </a:r>
          </a:p>
          <a:p>
            <a:pPr marL="0" indent="0">
              <a:buNone/>
            </a:pPr>
            <a:r>
              <a:rPr lang="en-CA" dirty="0"/>
              <a:t>	</a:t>
            </a:r>
            <a:r>
              <a:rPr lang="en-CA" dirty="0" smtClean="0"/>
              <a:t>All there is to hear is the slicing sound of two razor-sharp blades hitting and scraping against one another. Every time </a:t>
            </a:r>
            <a:r>
              <a:rPr lang="en-CA" dirty="0" err="1" smtClean="0"/>
              <a:t>Skeletor</a:t>
            </a:r>
            <a:r>
              <a:rPr lang="en-CA" dirty="0" smtClean="0"/>
              <a:t> lifts the staff to strike me, there is a loud popping in his shoulder: osteoporosis?</a:t>
            </a:r>
            <a:endParaRPr lang="en-CA" dirty="0"/>
          </a:p>
        </p:txBody>
      </p:sp>
    </p:spTree>
    <p:extLst>
      <p:ext uri="{BB962C8B-B14F-4D97-AF65-F5344CB8AC3E}">
        <p14:creationId xmlns:p14="http://schemas.microsoft.com/office/powerpoint/2010/main" val="116269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CA" dirty="0">
                <a:solidFill>
                  <a:srgbClr val="FFFF00"/>
                </a:solidFill>
              </a:rPr>
              <a:t>s</a:t>
            </a:r>
            <a:r>
              <a:rPr lang="en-CA" dirty="0" smtClean="0">
                <a:solidFill>
                  <a:srgbClr val="FFFF00"/>
                </a:solidFill>
              </a:rPr>
              <a:t>ensory </a:t>
            </a:r>
            <a:r>
              <a:rPr lang="en-CA" dirty="0" smtClean="0">
                <a:solidFill>
                  <a:srgbClr val="FFFF00"/>
                </a:solidFill>
              </a:rPr>
              <a:t>images</a:t>
            </a:r>
            <a:endParaRPr lang="en-CA" dirty="0">
              <a:solidFill>
                <a:srgbClr val="FFFF00"/>
              </a:solidFill>
            </a:endParaRPr>
          </a:p>
        </p:txBody>
      </p:sp>
      <p:sp>
        <p:nvSpPr>
          <p:cNvPr id="5" name="Rectangle 4"/>
          <p:cNvSpPr/>
          <p:nvPr/>
        </p:nvSpPr>
        <p:spPr>
          <a:xfrm>
            <a:off x="467544" y="1859340"/>
            <a:ext cx="8280920" cy="4524315"/>
          </a:xfrm>
          <a:prstGeom prst="rect">
            <a:avLst/>
          </a:prstGeom>
        </p:spPr>
        <p:txBody>
          <a:bodyPr wrap="square">
            <a:spAutoFit/>
          </a:bodyPr>
          <a:lstStyle/>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a:p>
            <a:pPr algn="just"/>
            <a:endParaRPr lang="en-CA" dirty="0" smtClean="0"/>
          </a:p>
          <a:p>
            <a:pPr algn="just"/>
            <a:endParaRPr lang="en-CA" dirty="0"/>
          </a:p>
        </p:txBody>
      </p:sp>
      <p:sp>
        <p:nvSpPr>
          <p:cNvPr id="7" name="Content Placeholder 6"/>
          <p:cNvSpPr>
            <a:spLocks noGrp="1"/>
          </p:cNvSpPr>
          <p:nvPr>
            <p:ph idx="1"/>
          </p:nvPr>
        </p:nvSpPr>
        <p:spPr/>
        <p:txBody>
          <a:bodyPr>
            <a:normAutofit fontScale="92500" lnSpcReduction="20000"/>
          </a:bodyPr>
          <a:lstStyle/>
          <a:p>
            <a:pPr marL="0" indent="0">
              <a:buNone/>
            </a:pPr>
            <a:r>
              <a:rPr lang="en-CA" dirty="0" smtClean="0"/>
              <a:t>Topic: </a:t>
            </a:r>
            <a:r>
              <a:rPr lang="en-CA" dirty="0" smtClean="0">
                <a:latin typeface="Corbel" pitchFamily="34" charset="0"/>
              </a:rPr>
              <a:t>Green </a:t>
            </a:r>
            <a:r>
              <a:rPr lang="en-CA" dirty="0" smtClean="0">
                <a:latin typeface="Corbel" pitchFamily="34" charset="0"/>
              </a:rPr>
              <a:t>Apple</a:t>
            </a:r>
          </a:p>
          <a:p>
            <a:pPr marL="0" indent="0">
              <a:buNone/>
            </a:pPr>
            <a:r>
              <a:rPr lang="en-CA" dirty="0" smtClean="0">
                <a:latin typeface="Corbel" pitchFamily="34" charset="0"/>
              </a:rPr>
              <a:t>	The </a:t>
            </a:r>
            <a:r>
              <a:rPr lang="en-CA" dirty="0">
                <a:solidFill>
                  <a:srgbClr val="FF0000"/>
                </a:solidFill>
                <a:latin typeface="Corbel" pitchFamily="34" charset="0"/>
              </a:rPr>
              <a:t>bright green </a:t>
            </a:r>
            <a:r>
              <a:rPr lang="en-CA" dirty="0">
                <a:latin typeface="Corbel" pitchFamily="34" charset="0"/>
              </a:rPr>
              <a:t>apple sits before me, my reflection appearing in its </a:t>
            </a:r>
            <a:r>
              <a:rPr lang="en-CA" dirty="0">
                <a:solidFill>
                  <a:srgbClr val="FF0000"/>
                </a:solidFill>
                <a:latin typeface="Corbel" pitchFamily="34" charset="0"/>
              </a:rPr>
              <a:t>perfectly polished </a:t>
            </a:r>
            <a:r>
              <a:rPr lang="en-CA" dirty="0">
                <a:latin typeface="Corbel" pitchFamily="34" charset="0"/>
              </a:rPr>
              <a:t>skin. A </a:t>
            </a:r>
            <a:r>
              <a:rPr lang="en-CA" dirty="0">
                <a:solidFill>
                  <a:srgbClr val="FF0000"/>
                </a:solidFill>
                <a:latin typeface="Corbel" pitchFamily="34" charset="0"/>
              </a:rPr>
              <a:t>fresh scent </a:t>
            </a:r>
            <a:r>
              <a:rPr lang="en-CA" dirty="0">
                <a:latin typeface="Corbel" pitchFamily="34" charset="0"/>
              </a:rPr>
              <a:t>fills the air like </a:t>
            </a:r>
            <a:r>
              <a:rPr lang="en-CA" dirty="0" err="1">
                <a:latin typeface="Corbel" pitchFamily="34" charset="0"/>
              </a:rPr>
              <a:t>Febreze</a:t>
            </a:r>
            <a:r>
              <a:rPr lang="en-CA" dirty="0">
                <a:latin typeface="Corbel" pitchFamily="34" charset="0"/>
              </a:rPr>
              <a:t> dancing amidst my nostrils – </a:t>
            </a:r>
            <a:r>
              <a:rPr lang="en-CA" dirty="0">
                <a:solidFill>
                  <a:srgbClr val="FF0000"/>
                </a:solidFill>
                <a:latin typeface="Corbel" pitchFamily="34" charset="0"/>
              </a:rPr>
              <a:t>orchard breeze</a:t>
            </a:r>
            <a:r>
              <a:rPr lang="en-CA" dirty="0">
                <a:latin typeface="Corbel" pitchFamily="34" charset="0"/>
              </a:rPr>
              <a:t>. </a:t>
            </a:r>
            <a:endParaRPr lang="en-CA" dirty="0" smtClean="0">
              <a:latin typeface="Corbel" pitchFamily="34" charset="0"/>
            </a:endParaRPr>
          </a:p>
          <a:p>
            <a:pPr marL="0" indent="0">
              <a:buNone/>
            </a:pPr>
            <a:r>
              <a:rPr lang="en-CA" dirty="0">
                <a:latin typeface="Corbel" pitchFamily="34" charset="0"/>
              </a:rPr>
              <a:t>	</a:t>
            </a:r>
            <a:r>
              <a:rPr lang="en-CA" dirty="0" smtClean="0">
                <a:latin typeface="Corbel" pitchFamily="34" charset="0"/>
              </a:rPr>
              <a:t>I </a:t>
            </a:r>
            <a:r>
              <a:rPr lang="en-CA" dirty="0">
                <a:latin typeface="Corbel" pitchFamily="34" charset="0"/>
              </a:rPr>
              <a:t>imagine picking the desired object up, my fingers closing around the </a:t>
            </a:r>
            <a:r>
              <a:rPr lang="en-CA" dirty="0">
                <a:solidFill>
                  <a:srgbClr val="FF0000"/>
                </a:solidFill>
                <a:latin typeface="Corbel" pitchFamily="34" charset="0"/>
              </a:rPr>
              <a:t>firm, smooth </a:t>
            </a:r>
            <a:r>
              <a:rPr lang="en-CA" dirty="0">
                <a:latin typeface="Corbel" pitchFamily="34" charset="0"/>
              </a:rPr>
              <a:t>skin as I lift it to my lips. The apple </a:t>
            </a:r>
            <a:r>
              <a:rPr lang="en-CA" dirty="0">
                <a:solidFill>
                  <a:srgbClr val="FF0000"/>
                </a:solidFill>
                <a:latin typeface="Corbel" pitchFamily="34" charset="0"/>
              </a:rPr>
              <a:t>crunches loudly  </a:t>
            </a:r>
            <a:r>
              <a:rPr lang="en-CA" dirty="0">
                <a:latin typeface="Corbel" pitchFamily="34" charset="0"/>
              </a:rPr>
              <a:t>as my teeth cut through the skin into the </a:t>
            </a:r>
            <a:r>
              <a:rPr lang="en-CA" dirty="0">
                <a:solidFill>
                  <a:srgbClr val="FF0000"/>
                </a:solidFill>
                <a:latin typeface="Corbel" pitchFamily="34" charset="0"/>
              </a:rPr>
              <a:t>juicy</a:t>
            </a:r>
            <a:r>
              <a:rPr lang="en-CA" dirty="0">
                <a:latin typeface="Corbel" pitchFamily="34" charset="0"/>
              </a:rPr>
              <a:t> flesh, a narrow stream of flavour </a:t>
            </a:r>
            <a:r>
              <a:rPr lang="en-CA" dirty="0">
                <a:solidFill>
                  <a:srgbClr val="FF0000"/>
                </a:solidFill>
                <a:latin typeface="Corbel" pitchFamily="34" charset="0"/>
              </a:rPr>
              <a:t>trickling down </a:t>
            </a:r>
            <a:r>
              <a:rPr lang="en-CA" dirty="0">
                <a:latin typeface="Corbel" pitchFamily="34" charset="0"/>
              </a:rPr>
              <a:t>my chin. A taste of Heaven.</a:t>
            </a:r>
            <a:endParaRPr lang="en-CA" dirty="0"/>
          </a:p>
          <a:p>
            <a:pPr marL="0" indent="0">
              <a:buNone/>
            </a:pPr>
            <a:endParaRPr lang="en-CA" dirty="0"/>
          </a:p>
        </p:txBody>
      </p:sp>
    </p:spTree>
    <p:extLst>
      <p:ext uri="{BB962C8B-B14F-4D97-AF65-F5344CB8AC3E}">
        <p14:creationId xmlns:p14="http://schemas.microsoft.com/office/powerpoint/2010/main" val="12866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249</Words>
  <Application>Microsoft Office PowerPoint</Application>
  <PresentationFormat>On-screen Show (4:3)</PresentationFormat>
  <Paragraphs>103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Major Writing Assignment The Descriptive Report</vt:lpstr>
      <vt:lpstr>The Assignment</vt:lpstr>
      <vt:lpstr>The Specifics</vt:lpstr>
      <vt:lpstr>a clever title</vt:lpstr>
      <vt:lpstr>strong factual descriptions</vt:lpstr>
      <vt:lpstr>specific definitions/classifications</vt:lpstr>
      <vt:lpstr>an entertaining quality to it</vt:lpstr>
      <vt:lpstr>interesting nouns, verbs, and modifiers</vt:lpstr>
      <vt:lpstr>sensory images</vt:lpstr>
      <vt:lpstr>literary devices</vt:lpstr>
      <vt:lpstr>a unique perspective</vt:lpstr>
      <vt:lpstr>thoughts and feelings</vt:lpstr>
      <vt:lpstr>personal connections</vt:lpstr>
      <vt:lpstr>an introduction with an engaging lead</vt:lpstr>
      <vt:lpstr>effective paragraphing</vt:lpstr>
      <vt:lpstr>a conclusion with a creative end</vt:lpstr>
      <vt:lpstr>sentences of different lengths</vt:lpstr>
      <vt:lpstr>varied sentence openers</vt:lpstr>
      <vt:lpstr>effective transitions</vt:lpstr>
      <vt:lpstr>correct spelling</vt:lpstr>
      <vt:lpstr>internal punctuation that enhances meaning</vt:lpstr>
      <vt:lpstr>correct use of capital and lowercase letters</vt:lpstr>
      <vt:lpstr>correct grammar with verbs in the present tense</vt:lpstr>
      <vt:lpstr>The Length</vt:lpstr>
      <vt:lpstr>Warning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Descriptive Report</dc:title>
  <dc:creator>mark</dc:creator>
  <cp:lastModifiedBy>mark</cp:lastModifiedBy>
  <cp:revision>38</cp:revision>
  <dcterms:created xsi:type="dcterms:W3CDTF">2014-03-01T01:57:22Z</dcterms:created>
  <dcterms:modified xsi:type="dcterms:W3CDTF">2015-10-05T00:47:17Z</dcterms:modified>
</cp:coreProperties>
</file>